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8"/>
  </p:notesMasterIdLst>
  <p:sldIdLst>
    <p:sldId id="256" r:id="rId2"/>
    <p:sldId id="268" r:id="rId3"/>
    <p:sldId id="269" r:id="rId4"/>
    <p:sldId id="270" r:id="rId5"/>
    <p:sldId id="272" r:id="rId6"/>
    <p:sldId id="273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olina Hapka" initials="KH" lastIdx="1" clrIdx="0">
    <p:extLst>
      <p:ext uri="{19B8F6BF-5375-455C-9EA6-DF929625EA0E}">
        <p15:presenceInfo xmlns:p15="http://schemas.microsoft.com/office/powerpoint/2012/main" userId="Karolina Hap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26F1F-2A72-4FB3-9EDE-606D247188B5}" type="datetimeFigureOut">
              <a:rPr lang="pl-PL" smtClean="0"/>
              <a:t>09.11.2020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14C822-964A-48BC-9D9E-9A0525D602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3751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14C822-964A-48BC-9D9E-9A0525D60269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2404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D1B324A-090B-4881-92E2-C8492DECF2F0}" type="datetimeFigureOut">
              <a:rPr lang="pl-PL" smtClean="0"/>
              <a:pPr/>
              <a:t>09.11.2020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06CC8B8-67F0-4633-A69A-FFF38BA269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324A-090B-4881-92E2-C8492DECF2F0}" type="datetimeFigureOut">
              <a:rPr lang="pl-PL" smtClean="0"/>
              <a:pPr/>
              <a:t>09.11.2020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C8B8-67F0-4633-A69A-FFF38BA269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324A-090B-4881-92E2-C8492DECF2F0}" type="datetimeFigureOut">
              <a:rPr lang="pl-PL" smtClean="0"/>
              <a:pPr/>
              <a:t>09.11.2020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C8B8-67F0-4633-A69A-FFF38BA269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324A-090B-4881-92E2-C8492DECF2F0}" type="datetimeFigureOut">
              <a:rPr lang="pl-PL" smtClean="0"/>
              <a:pPr/>
              <a:t>09.11.2020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C8B8-67F0-4633-A69A-FFF38BA2698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324A-090B-4881-92E2-C8492DECF2F0}" type="datetimeFigureOut">
              <a:rPr lang="pl-PL" smtClean="0"/>
              <a:pPr/>
              <a:t>09.11.2020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C8B8-67F0-4633-A69A-FFF38BA2698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324A-090B-4881-92E2-C8492DECF2F0}" type="datetimeFigureOut">
              <a:rPr lang="pl-PL" smtClean="0"/>
              <a:pPr/>
              <a:t>09.11.2020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C8B8-67F0-4633-A69A-FFF38BA2698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324A-090B-4881-92E2-C8492DECF2F0}" type="datetimeFigureOut">
              <a:rPr lang="pl-PL" smtClean="0"/>
              <a:pPr/>
              <a:t>09.11.2020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C8B8-67F0-4633-A69A-FFF38BA269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324A-090B-4881-92E2-C8492DECF2F0}" type="datetimeFigureOut">
              <a:rPr lang="pl-PL" smtClean="0"/>
              <a:pPr/>
              <a:t>09.11.2020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C8B8-67F0-4633-A69A-FFF38BA2698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324A-090B-4881-92E2-C8492DECF2F0}" type="datetimeFigureOut">
              <a:rPr lang="pl-PL" smtClean="0"/>
              <a:pPr/>
              <a:t>09.11.2020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C8B8-67F0-4633-A69A-FFF38BA269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D1B324A-090B-4881-92E2-C8492DECF2F0}" type="datetimeFigureOut">
              <a:rPr lang="pl-PL" smtClean="0"/>
              <a:pPr/>
              <a:t>09.11.2020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C8B8-67F0-4633-A69A-FFF38BA269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D1B324A-090B-4881-92E2-C8492DECF2F0}" type="datetimeFigureOut">
              <a:rPr lang="pl-PL" smtClean="0"/>
              <a:pPr/>
              <a:t>09.11.2020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06CC8B8-67F0-4633-A69A-FFF38BA2698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D1B324A-090B-4881-92E2-C8492DECF2F0}" type="datetimeFigureOut">
              <a:rPr lang="pl-PL" smtClean="0"/>
              <a:pPr/>
              <a:t>09.11.2020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06CC8B8-67F0-4633-A69A-FFF38BA2698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0" dirty="0">
                <a:effectLst/>
              </a:rPr>
              <a:t>„Usługi i instrumenty rynku pracy”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pl-PL" dirty="0"/>
          </a:p>
          <a:p>
            <a:pPr algn="ctr"/>
            <a:r>
              <a:rPr lang="pl-PL" sz="1200" dirty="0"/>
              <a:t>                                                                                            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Pośrednictwo pracy</a:t>
            </a:r>
          </a:p>
          <a:p>
            <a:r>
              <a:rPr lang="pl-PL" sz="1200" dirty="0"/>
              <a:t>Udzielanie pracodawcą informacji o kandydatach do pracy w związku ze zgłoszoną oferta pracy</a:t>
            </a:r>
          </a:p>
          <a:p>
            <a:r>
              <a:rPr lang="pl-PL" sz="1200" dirty="0"/>
              <a:t>Informowanie pracodawcy o aktualnej sytuacji i przewidywanych zmianach na lokalnym rynku pracy</a:t>
            </a:r>
            <a:endParaRPr lang="pl-PL" dirty="0"/>
          </a:p>
          <a:p>
            <a:r>
              <a:rPr lang="pl-PL" dirty="0"/>
              <a:t>Poradnictwo zawodowe</a:t>
            </a:r>
          </a:p>
          <a:p>
            <a:r>
              <a:rPr lang="pl-PL" sz="1200" dirty="0"/>
              <a:t>Pomoc w doborze kandydatów do pracy spośród bezrobotnych i poszukujących pracy</a:t>
            </a:r>
          </a:p>
          <a:p>
            <a:r>
              <a:rPr lang="pl-PL" sz="1200" dirty="0"/>
              <a:t>Udzielanie pomocy realizowane jest na wniosek pracodawcy</a:t>
            </a:r>
            <a:endParaRPr lang="pl-PL" dirty="0"/>
          </a:p>
          <a:p>
            <a:r>
              <a:rPr lang="pl-PL" dirty="0"/>
              <a:t>Organizacja szkoleń</a:t>
            </a:r>
          </a:p>
          <a:p>
            <a:r>
              <a:rPr lang="pl-PL" sz="1200" dirty="0"/>
              <a:t> Krajowy Fundusz Szkoleniowy  przeznaczony dla pracodawców i ich pracowników, którzy chcą skorzystać z różnych form kształcenia ustawicznego</a:t>
            </a:r>
            <a:r>
              <a:rPr lang="pl-PL" sz="1600" dirty="0"/>
              <a:t>            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/>
              <a:t>Usługi rynku pracy: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Prace interwencyjne </a:t>
            </a:r>
            <a:endParaRPr lang="pl-PL" sz="1600" dirty="0"/>
          </a:p>
          <a:p>
            <a:pPr algn="just"/>
            <a:r>
              <a:rPr lang="pl-PL" sz="1600" dirty="0"/>
              <a:t>umowa na czas określony na 10 </a:t>
            </a:r>
            <a:r>
              <a:rPr lang="pl-PL" sz="1600" dirty="0" err="1"/>
              <a:t>m-cy</a:t>
            </a:r>
            <a:r>
              <a:rPr lang="pl-PL" sz="1600" dirty="0"/>
              <a:t> </a:t>
            </a:r>
          </a:p>
          <a:p>
            <a:pPr algn="just"/>
            <a:r>
              <a:rPr lang="pl-PL" sz="1600" dirty="0"/>
              <a:t>refundacja w wysokości ok. 1200 zł. plus część składek ZUS miesięcznie przez 6 </a:t>
            </a:r>
            <a:r>
              <a:rPr lang="pl-PL" sz="1600" dirty="0" err="1"/>
              <a:t>m-cy</a:t>
            </a:r>
            <a:r>
              <a:rPr lang="pl-PL" sz="1600" dirty="0"/>
              <a:t> </a:t>
            </a:r>
          </a:p>
          <a:p>
            <a:r>
              <a:rPr lang="pl-PL" dirty="0"/>
              <a:t>Roboty publiczne</a:t>
            </a:r>
            <a:endParaRPr lang="pl-PL" sz="1600" dirty="0"/>
          </a:p>
          <a:p>
            <a:pPr algn="just"/>
            <a:r>
              <a:rPr lang="pl-PL" sz="1600" dirty="0"/>
              <a:t>umowa na 6 </a:t>
            </a:r>
            <a:r>
              <a:rPr lang="pl-PL" sz="1600" dirty="0" err="1"/>
              <a:t>m-cy</a:t>
            </a:r>
            <a:r>
              <a:rPr lang="pl-PL" sz="1600" dirty="0"/>
              <a:t> – refundacja w wysokości do połowy przeciętnego wynagrodzenia plus składki ZUS miesiąc</a:t>
            </a:r>
          </a:p>
          <a:p>
            <a:pPr algn="just"/>
            <a:r>
              <a:rPr lang="pl-PL" sz="1600" dirty="0"/>
              <a:t>umowa nie dłuższa niż  12 </a:t>
            </a:r>
            <a:r>
              <a:rPr lang="pl-PL" sz="1600" dirty="0" err="1"/>
              <a:t>m-cy</a:t>
            </a:r>
            <a:r>
              <a:rPr lang="pl-PL" sz="1600" dirty="0"/>
              <a:t>, refundacja co drugi miesiąc</a:t>
            </a:r>
          </a:p>
          <a:p>
            <a:pPr algn="just"/>
            <a:r>
              <a:rPr lang="pl-PL" sz="1600" dirty="0"/>
              <a:t>przy wykonywaniu prac zorganizowanych przez gminy oraz organizacje pozarządowe zajmujące się problematyką min. ochrony środowiska, kultury, oświaty, opieki zdrowotnej, pomocy społecznej</a:t>
            </a:r>
          </a:p>
          <a:p>
            <a:pPr algn="just"/>
            <a:endParaRPr lang="pl-PL" sz="16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/>
              <a:t>Instrumenty rynku pracy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Refundacja składek ZUS </a:t>
            </a:r>
            <a:endParaRPr lang="pl-PL" sz="1600" dirty="0"/>
          </a:p>
          <a:p>
            <a:pPr algn="just"/>
            <a:r>
              <a:rPr lang="pl-PL" sz="1600" dirty="0"/>
              <a:t>po zatrudnieniu bezrobotnego przez co najmniej 12 </a:t>
            </a:r>
            <a:r>
              <a:rPr lang="pl-PL" sz="1600" dirty="0" err="1"/>
              <a:t>m-cy</a:t>
            </a:r>
            <a:r>
              <a:rPr lang="pl-PL" sz="1600" dirty="0"/>
              <a:t> w pełnym wymiarze czasu pracy zatrudnienie trwa nadal</a:t>
            </a:r>
          </a:p>
          <a:p>
            <a:pPr algn="just"/>
            <a:r>
              <a:rPr lang="pl-PL" sz="1600" dirty="0"/>
              <a:t>do 300 % minimalnego wynagrodzenia </a:t>
            </a:r>
            <a:r>
              <a:rPr lang="pl-PL" sz="1600" dirty="0" err="1"/>
              <a:t>obow</a:t>
            </a:r>
            <a:r>
              <a:rPr lang="pl-PL" sz="1600" dirty="0"/>
              <a:t>. w dniu spełnienia warunków</a:t>
            </a:r>
          </a:p>
          <a:p>
            <a:pPr algn="just"/>
            <a:endParaRPr lang="pl-PL" sz="1600" dirty="0"/>
          </a:p>
          <a:p>
            <a:r>
              <a:rPr lang="pl-PL" sz="3600" dirty="0"/>
              <a:t>Staże</a:t>
            </a:r>
            <a:endParaRPr lang="pl-PL" sz="2000" dirty="0"/>
          </a:p>
          <a:p>
            <a:r>
              <a:rPr lang="pl-PL" sz="1600" dirty="0"/>
              <a:t>staż do 6 </a:t>
            </a:r>
            <a:r>
              <a:rPr lang="pl-PL" sz="1600" dirty="0" err="1"/>
              <a:t>m-cy</a:t>
            </a:r>
            <a:r>
              <a:rPr lang="pl-PL" sz="1600" dirty="0"/>
              <a:t>, dla osób do 30 roku życia do 12 </a:t>
            </a:r>
            <a:r>
              <a:rPr lang="pl-PL" sz="1600" dirty="0" err="1"/>
              <a:t>m-cy</a:t>
            </a:r>
            <a:endParaRPr lang="pl-PL" sz="1600" dirty="0"/>
          </a:p>
          <a:p>
            <a:r>
              <a:rPr lang="pl-PL" sz="1600" dirty="0"/>
              <a:t>Po stażu musi nastąpić  zatrudnienia na umowę o pracę na okres co najmniej  3 miesięcy lub na 6 miesięcy na ½ etatu</a:t>
            </a:r>
          </a:p>
          <a:p>
            <a:pPr algn="just"/>
            <a:endParaRPr lang="pl-PL" sz="16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/>
              <a:t>Instrumenty rynku pracy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85192" y="141763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pl-PL" dirty="0"/>
              <a:t>Dofinansowanie wynagrodzenia na zatrudnienie bezrobotnego w wieku +50</a:t>
            </a:r>
          </a:p>
          <a:p>
            <a:r>
              <a:rPr lang="pl-PL" sz="1600" dirty="0"/>
              <a:t>umowa na czas określony na 1,5 roku</a:t>
            </a:r>
          </a:p>
          <a:p>
            <a:r>
              <a:rPr lang="pl-PL" sz="1600" dirty="0"/>
              <a:t>refundacja w wysokości połowy minimalnego wynagrodzenia miesięcznie przez okres 1 roku</a:t>
            </a:r>
          </a:p>
          <a:p>
            <a:endParaRPr lang="pl-PL" sz="1600" dirty="0"/>
          </a:p>
          <a:p>
            <a:r>
              <a:rPr lang="pl-PL" dirty="0"/>
              <a:t>Doposażenie stanowisk pracy </a:t>
            </a:r>
            <a:endParaRPr lang="pl-PL" sz="1600" dirty="0"/>
          </a:p>
          <a:p>
            <a:r>
              <a:rPr lang="pl-PL" sz="1600" dirty="0"/>
              <a:t>do 6-krotności przeciętnego wynagrodzenia</a:t>
            </a:r>
          </a:p>
          <a:p>
            <a:r>
              <a:rPr lang="pl-PL" sz="1600" dirty="0"/>
              <a:t>stanowisko utrzymane przez 24 m-ce</a:t>
            </a:r>
          </a:p>
          <a:p>
            <a:pPr>
              <a:buNone/>
            </a:pPr>
            <a:endParaRPr lang="pl-PL" sz="1600" dirty="0"/>
          </a:p>
          <a:p>
            <a:pPr algn="just"/>
            <a:r>
              <a:rPr lang="pl-PL" sz="2800" dirty="0"/>
              <a:t>Pożyczki na utworzenie stanowiska pracy </a:t>
            </a:r>
            <a:endParaRPr lang="pl-PL" sz="1600" dirty="0"/>
          </a:p>
          <a:p>
            <a:pPr algn="just"/>
            <a:r>
              <a:rPr lang="pl-PL" sz="1600" dirty="0"/>
              <a:t>utworzenie stanowiska- kwota ponad 24000 zł. , okres spłaty do 7 lat</a:t>
            </a:r>
          </a:p>
          <a:p>
            <a:pPr algn="just"/>
            <a:r>
              <a:rPr lang="pl-PL" sz="1600" dirty="0"/>
              <a:t>Obsługa pożyczek przez pośredników finansowych wybranych przez Bank Gospodarstwa Krajowego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/>
              <a:t>Instrumenty rynku pracy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4A03E6AB-AD7F-499E-A4C4-EB7B4FDFFDBF}"/>
              </a:ext>
            </a:extLst>
          </p:cNvPr>
          <p:cNvSpPr txBox="1"/>
          <p:nvPr/>
        </p:nvSpPr>
        <p:spPr>
          <a:xfrm>
            <a:off x="467544" y="692696"/>
            <a:ext cx="8856984" cy="41074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600" u="sng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Dane kontaktowe: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PUP dla PT oddz. </a:t>
            </a:r>
            <a:r>
              <a:rPr lang="pl-PL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Toruń </a:t>
            </a:r>
            <a:r>
              <a:rPr lang="pl-PL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 56 659 53 70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PUP dla PT oddz. Chełmża </a:t>
            </a:r>
            <a:r>
              <a:rPr lang="pl-P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- 56 675 15 31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2000" b="1" u="sng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000" b="1" u="sng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Instrumenty rynku pracy: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Staże</a:t>
            </a:r>
            <a:r>
              <a:rPr lang="pl-PL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- 56 675 15 16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Prace interwencyjne, roboty publiczne, ref. +50 </a:t>
            </a:r>
            <a:r>
              <a:rPr lang="pl-P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- 56 675 15 35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Doposażenia st. pracy, po</a:t>
            </a:r>
            <a:r>
              <a:rPr lang="pl-P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życzki </a:t>
            </a:r>
            <a:r>
              <a:rPr lang="pl-P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 56 675 15 36</a:t>
            </a:r>
            <a:endParaRPr lang="pl-PL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8931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</TotalTime>
  <Words>365</Words>
  <Application>Microsoft Office PowerPoint</Application>
  <PresentationFormat>Pokaz na ekranie (4:3)</PresentationFormat>
  <Paragraphs>50</Paragraphs>
  <Slides>6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2" baseType="lpstr">
      <vt:lpstr>Calibri</vt:lpstr>
      <vt:lpstr>Lucida Sans Unicode</vt:lpstr>
      <vt:lpstr>Verdana</vt:lpstr>
      <vt:lpstr>Wingdings 2</vt:lpstr>
      <vt:lpstr>Wingdings 3</vt:lpstr>
      <vt:lpstr>Hol</vt:lpstr>
      <vt:lpstr>„Usługi i instrumenty rynku pracy”</vt:lpstr>
      <vt:lpstr>Usługi rynku pracy:</vt:lpstr>
      <vt:lpstr>Instrumenty rynku pracy</vt:lpstr>
      <vt:lpstr>Instrumenty rynku pracy</vt:lpstr>
      <vt:lpstr>Instrumenty rynku pracy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Dagmara Przybytek-Pańczyk</dc:creator>
  <cp:lastModifiedBy>Karolina Hapka</cp:lastModifiedBy>
  <cp:revision>45</cp:revision>
  <dcterms:created xsi:type="dcterms:W3CDTF">2017-03-06T07:18:05Z</dcterms:created>
  <dcterms:modified xsi:type="dcterms:W3CDTF">2020-11-09T11:54:24Z</dcterms:modified>
</cp:coreProperties>
</file>